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464" r:id="rId5"/>
    <p:sldId id="477" r:id="rId6"/>
    <p:sldId id="478" r:id="rId7"/>
    <p:sldId id="494" r:id="rId8"/>
    <p:sldId id="492" r:id="rId9"/>
    <p:sldId id="491" r:id="rId10"/>
    <p:sldId id="490" r:id="rId11"/>
    <p:sldId id="496" r:id="rId12"/>
    <p:sldId id="48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>
          <p15:clr>
            <a:srgbClr val="A4A3A4"/>
          </p15:clr>
        </p15:guide>
        <p15:guide id="2" pos="52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DDF3E9"/>
    <a:srgbClr val="AFE3CB"/>
    <a:srgbClr val="00B0F0"/>
    <a:srgbClr val="FFBE86"/>
    <a:srgbClr val="FFCC99"/>
    <a:srgbClr val="FFEBDB"/>
    <a:srgbClr val="F69240"/>
    <a:srgbClr val="FFD0AA"/>
    <a:srgbClr val="CEE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58" autoAdjust="0"/>
  </p:normalViewPr>
  <p:slideViewPr>
    <p:cSldViewPr snapToGrid="0">
      <p:cViewPr varScale="1">
        <p:scale>
          <a:sx n="101" d="100"/>
          <a:sy n="101" d="100"/>
        </p:scale>
        <p:origin x="1308" y="84"/>
      </p:cViewPr>
      <p:guideLst>
        <p:guide orient="horz" pos="816"/>
        <p:guide pos="52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09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649E2-D0D3-45C4-9B4C-7D573D18F3EE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88456-4EE7-4546-8115-5FF87C269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58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8508B9-42BB-4D84-9F63-640C2BCBCF3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962C549-A139-4C65-B24E-73C7BFE75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13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62A41C-77C6-41B6-A82F-22ABEF7AD7D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0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C549-A139-4C65-B24E-73C7BFE750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3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C549-A139-4C65-B24E-73C7BFE750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04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C549-A139-4C65-B24E-73C7BFE750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6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C549-A139-4C65-B24E-73C7BFE750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9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C549-A139-4C65-B24E-73C7BFE750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3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w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27972" y="6675120"/>
            <a:ext cx="1180130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>
                <a:solidFill>
                  <a:srgbClr val="00CC00"/>
                </a:solidFill>
              </a:rPr>
              <a:t>UNCLASSIFIED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97280"/>
          </a:xfrm>
        </p:spPr>
        <p:txBody>
          <a:bodyPr tIns="27432" bIns="27432"/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515270" y="4429125"/>
            <a:ext cx="6113463" cy="1980640"/>
          </a:xfrm>
        </p:spPr>
        <p:txBody>
          <a:bodyPr/>
          <a:lstStyle>
            <a:lvl1pPr marL="0" indent="0" algn="ctr">
              <a:spcAft>
                <a:spcPts val="600"/>
              </a:spcAft>
              <a:buNone/>
              <a:defRPr sz="2400"/>
            </a:lvl1pPr>
            <a:lvl2pPr marL="0" indent="0" algn="ctr">
              <a:spcAft>
                <a:spcPts val="600"/>
              </a:spcAft>
              <a:buNone/>
              <a:defRPr sz="2000"/>
            </a:lvl2pPr>
            <a:lvl3pPr marL="0" indent="0" algn="ctr">
              <a:buNone/>
              <a:defRPr/>
            </a:lvl3pPr>
            <a:lvl4pPr algn="ctr">
              <a:buNone/>
              <a:defRPr/>
            </a:lvl4pPr>
            <a:lvl5pPr marL="0" indent="0" algn="ctr">
              <a:spcAft>
                <a:spcPts val="600"/>
              </a:spcAft>
              <a:buNone/>
              <a:defRPr sz="1600" b="1"/>
            </a:lvl5pPr>
          </a:lstStyle>
          <a:p>
            <a:pPr lvl="0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Name</a:t>
            </a:r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Date</a:t>
            </a:r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2060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>
                <a:solidFill>
                  <a:srgbClr val="000000"/>
                </a:solidFill>
              </a:endParaRPr>
            </a:p>
          </p:txBody>
        </p:sp>
      </p:grpSp>
      <p:sp>
        <p:nvSpPr>
          <p:cNvPr id="19" name="Line 7"/>
          <p:cNvSpPr>
            <a:spLocks noChangeShapeType="1"/>
          </p:cNvSpPr>
          <p:nvPr userDrawn="1"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2060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176" y="1457820"/>
            <a:ext cx="2647648" cy="264764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199" y="6065038"/>
            <a:ext cx="1093787" cy="51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38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300"/>
              </a:spcAft>
              <a:defRPr sz="1800"/>
            </a:lvl1pPr>
            <a:lvl2pPr>
              <a:spcAft>
                <a:spcPts val="300"/>
              </a:spcAft>
              <a:defRPr sz="1600"/>
            </a:lvl2pPr>
            <a:lvl3pPr marL="685800" indent="-2286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600"/>
            </a:lvl3pPr>
            <a:lvl4pPr marL="914400" indent="-228600">
              <a:spcBef>
                <a:spcPts val="0"/>
              </a:spcBef>
              <a:spcAft>
                <a:spcPts val="300"/>
              </a:spcAft>
              <a:defRPr sz="1400"/>
            </a:lvl4pPr>
            <a:lvl5pPr marL="1143000" indent="-228600">
              <a:spcBef>
                <a:spcPts val="0"/>
              </a:spcBef>
              <a:spcAft>
                <a:spcPts val="300"/>
              </a:spcAf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1621" y="6629024"/>
            <a:ext cx="6715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432" rIns="91440" bIns="27432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200"/>
              </a:lnSpc>
              <a:defRPr sz="105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4AB8AB-3EBC-43BA-8934-64629AF2189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8" name="Picture 9" descr="BUPERS_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7057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6850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1621" y="6629024"/>
            <a:ext cx="6715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432" rIns="91440" bIns="27432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200"/>
              </a:lnSpc>
              <a:defRPr sz="105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4AB8AB-3EBC-43BA-8934-64629AF2189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0" y="1234441"/>
            <a:ext cx="4568952" cy="256032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None/>
              <a:defRPr sz="1600" u="sng">
                <a:solidFill>
                  <a:srgbClr val="000066"/>
                </a:solidFill>
              </a:defRPr>
            </a:lvl1pPr>
            <a:lvl2pPr marL="347663" indent="-228600">
              <a:spcBef>
                <a:spcPts val="0"/>
              </a:spcBef>
              <a:spcAft>
                <a:spcPts val="300"/>
              </a:spcAft>
              <a:defRPr sz="1400" baseline="0"/>
            </a:lvl2pPr>
            <a:lvl3pPr marL="576263" indent="-2286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400"/>
            </a:lvl3pPr>
            <a:lvl4pPr marL="804863" indent="-228600">
              <a:spcBef>
                <a:spcPts val="0"/>
              </a:spcBef>
              <a:spcAft>
                <a:spcPts val="300"/>
              </a:spcAft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4572000" y="1210727"/>
            <a:ext cx="0" cy="5394960"/>
          </a:xfrm>
          <a:prstGeom prst="line">
            <a:avLst/>
          </a:prstGeom>
          <a:ln w="25400">
            <a:solidFill>
              <a:srgbClr val="0017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228600" y="3794760"/>
            <a:ext cx="8686800" cy="0"/>
          </a:xfrm>
          <a:prstGeom prst="line">
            <a:avLst/>
          </a:prstGeom>
          <a:ln w="25400">
            <a:solidFill>
              <a:srgbClr val="0017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234440"/>
            <a:ext cx="4568952" cy="256032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300"/>
              </a:spcAft>
              <a:buNone/>
              <a:defRPr sz="1600" u="sng">
                <a:solidFill>
                  <a:srgbClr val="000066"/>
                </a:solidFill>
              </a:defRPr>
            </a:lvl1pPr>
            <a:lvl2pPr marL="228600" indent="-228600">
              <a:spcBef>
                <a:spcPts val="0"/>
              </a:spcBef>
              <a:spcAft>
                <a:spcPts val="300"/>
              </a:spcAft>
              <a:defRPr sz="1400"/>
            </a:lvl2pPr>
            <a:lvl3pPr marL="457200" indent="-2286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400"/>
            </a:lvl3pPr>
            <a:lvl4pPr marL="685800" indent="-228600">
              <a:spcBef>
                <a:spcPts val="0"/>
              </a:spcBef>
              <a:spcAft>
                <a:spcPts val="300"/>
              </a:spcAft>
              <a:defRPr sz="14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1"/>
          </p:nvPr>
        </p:nvSpPr>
        <p:spPr>
          <a:xfrm>
            <a:off x="0" y="3864503"/>
            <a:ext cx="4568952" cy="25603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1600" u="sng" dirty="0" smtClean="0">
                <a:solidFill>
                  <a:srgbClr val="000066"/>
                </a:solidFill>
              </a:defRPr>
            </a:lvl1pPr>
            <a:lvl2pPr>
              <a:defRPr lang="en-US" sz="1400" dirty="0" smtClean="0"/>
            </a:lvl2pPr>
            <a:lvl3pPr marL="633413" indent="-285750">
              <a:buFont typeface="Wingdings" panose="05000000000000000000" pitchFamily="2" charset="2"/>
              <a:buChar char="§"/>
              <a:defRPr lang="en-US" sz="1400" dirty="0" smtClean="0"/>
            </a:lvl3pPr>
            <a:lvl4pPr>
              <a:defRPr lang="en-US" sz="1400" dirty="0" smtClean="0"/>
            </a:lvl4pPr>
          </a:lstStyle>
          <a:p>
            <a:pPr marL="0" lvl="0" indent="0" algn="ctr">
              <a:spcAft>
                <a:spcPts val="30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marL="347663" lvl="1">
              <a:spcAft>
                <a:spcPts val="300"/>
              </a:spcAft>
            </a:pPr>
            <a:r>
              <a:rPr lang="en-US" dirty="0" smtClean="0"/>
              <a:t>Second level</a:t>
            </a:r>
          </a:p>
          <a:p>
            <a:pPr marL="576263" lvl="2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Third level</a:t>
            </a:r>
          </a:p>
          <a:p>
            <a:pPr marL="804863" lvl="3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Fourth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2"/>
          </p:nvPr>
        </p:nvSpPr>
        <p:spPr>
          <a:xfrm>
            <a:off x="4572000" y="3864502"/>
            <a:ext cx="4568952" cy="256032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1600" u="sng" dirty="0" smtClean="0">
                <a:solidFill>
                  <a:srgbClr val="000066"/>
                </a:solidFill>
              </a:defRPr>
            </a:lvl1pPr>
            <a:lvl2pPr>
              <a:defRPr lang="en-US" sz="1400" dirty="0" smtClean="0"/>
            </a:lvl2pPr>
            <a:lvl3pPr marL="514350" indent="-285750">
              <a:buFont typeface="Wingdings" panose="05000000000000000000" pitchFamily="2" charset="2"/>
              <a:buChar char="§"/>
              <a:defRPr lang="en-US" sz="1400" dirty="0" smtClean="0"/>
            </a:lvl3pPr>
            <a:lvl4pPr>
              <a:defRPr lang="en-US" sz="1400" dirty="0" smtClean="0"/>
            </a:lvl4pPr>
          </a:lstStyle>
          <a:p>
            <a:pPr marL="0" lvl="0" indent="0" algn="ctr">
              <a:spcAft>
                <a:spcPts val="30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marL="228600" lvl="1">
              <a:spcAft>
                <a:spcPts val="300"/>
              </a:spcAft>
            </a:pPr>
            <a:r>
              <a:rPr lang="en-US" dirty="0" smtClean="0"/>
              <a:t>Second level</a:t>
            </a:r>
          </a:p>
          <a:p>
            <a:pPr marL="457200" lvl="2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Third level</a:t>
            </a:r>
          </a:p>
          <a:p>
            <a:pPr marL="685800" lvl="3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Fourth level</a:t>
            </a:r>
          </a:p>
        </p:txBody>
      </p:sp>
      <p:pic>
        <p:nvPicPr>
          <p:cNvPr id="11" name="Picture 9" descr="BUPERS_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27" y="76200"/>
            <a:ext cx="84677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460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1621" y="6629024"/>
            <a:ext cx="6715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432" rIns="91440" bIns="27432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200"/>
              </a:lnSpc>
              <a:defRPr sz="105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4AB8AB-3EBC-43BA-8934-64629AF2189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5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8613"/>
            <a:ext cx="82296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14338" y="1371600"/>
            <a:ext cx="8229600" cy="5105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47681-F9D9-4FD0-8D3E-AFC1B1B81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 txBox="1">
            <a:spLocks noChangeArrowheads="1"/>
          </p:cNvSpPr>
          <p:nvPr userDrawn="1"/>
        </p:nvSpPr>
        <p:spPr bwMode="auto">
          <a:xfrm>
            <a:off x="8311621" y="6629024"/>
            <a:ext cx="6715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432" rIns="91440" bIns="27432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lnSpc>
                <a:spcPts val="1200"/>
              </a:lnSpc>
              <a:defRPr sz="1050" b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4AB8AB-3EBC-43BA-8934-64629AF2189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847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35265" y="104775"/>
            <a:ext cx="7962158" cy="99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278203"/>
            <a:ext cx="85725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>
                <a:solidFill>
                  <a:srgbClr val="000000"/>
                </a:solidFill>
              </a:endParaRPr>
            </a:p>
          </p:txBody>
        </p:sp>
      </p:grpSp>
      <p:sp>
        <p:nvSpPr>
          <p:cNvPr id="22" name="Line 7"/>
          <p:cNvSpPr>
            <a:spLocks noChangeShapeType="1"/>
          </p:cNvSpPr>
          <p:nvPr userDrawn="1"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 userDrawn="1"/>
        </p:nvSpPr>
        <p:spPr bwMode="auto">
          <a:xfrm>
            <a:off x="127972" y="6675120"/>
            <a:ext cx="1180130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>
                <a:solidFill>
                  <a:srgbClr val="00CC00"/>
                </a:solidFill>
              </a:rPr>
              <a:t>UNCLASSIFIED</a:t>
            </a:r>
          </a:p>
        </p:txBody>
      </p:sp>
      <p:pic>
        <p:nvPicPr>
          <p:cNvPr id="9" name="Picture 9" descr="BUPERS_Seal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152400"/>
            <a:ext cx="77057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199" y="6065038"/>
            <a:ext cx="1093787" cy="513559"/>
          </a:xfrm>
          <a:prstGeom prst="rect">
            <a:avLst/>
          </a:prstGeom>
        </p:spPr>
      </p:pic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1621" y="6629024"/>
            <a:ext cx="6715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432" rIns="91440" bIns="27432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200"/>
              </a:lnSpc>
              <a:defRPr sz="105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4AB8AB-3EBC-43BA-8934-64629AF2189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2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Arial" charset="0"/>
          <a:cs typeface="Times New Roman" pitchFamily="18" charset="0"/>
        </a:defRPr>
      </a:lvl9pPr>
    </p:titleStyle>
    <p:bodyStyle>
      <a:lvl1pPr marL="228600" indent="-228600" algn="l" rtl="0" eaLnBrk="0" fontAlgn="base" hangingPunct="0">
        <a:spcBef>
          <a:spcPts val="0"/>
        </a:spcBef>
        <a:spcAft>
          <a:spcPts val="300"/>
        </a:spcAft>
        <a:buFont typeface="Wingdings" pitchFamily="2" charset="2"/>
        <a:buChar char="§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0"/>
        </a:spcBef>
        <a:spcAft>
          <a:spcPts val="300"/>
        </a:spcAft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-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6200" y="4344998"/>
            <a:ext cx="8991600" cy="1891030"/>
          </a:xfrm>
        </p:spPr>
        <p:txBody>
          <a:bodyPr/>
          <a:lstStyle/>
          <a:p>
            <a:r>
              <a:rPr lang="en-US" sz="2800" dirty="0" smtClean="0"/>
              <a:t>Personnel Manning Report</a:t>
            </a:r>
          </a:p>
          <a:p>
            <a:endParaRPr lang="en-US" sz="1800" dirty="0" smtClean="0"/>
          </a:p>
          <a:p>
            <a:r>
              <a:rPr lang="en-US" sz="1800" dirty="0" smtClean="0"/>
              <a:t>Overall Classification:</a:t>
            </a:r>
          </a:p>
          <a:p>
            <a:r>
              <a:rPr lang="en-US" sz="1800" dirty="0">
                <a:solidFill>
                  <a:srgbClr val="009900"/>
                </a:solidFill>
              </a:rPr>
              <a:t>Unclassified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08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5" y="0"/>
            <a:ext cx="8977745" cy="1166814"/>
          </a:xfrm>
        </p:spPr>
        <p:txBody>
          <a:bodyPr/>
          <a:lstStyle/>
          <a:p>
            <a:pPr algn="ctr"/>
            <a:r>
              <a:rPr lang="en-US" i="0" dirty="0" smtClean="0"/>
              <a:t>Personnel Manning Report </a:t>
            </a:r>
            <a:br>
              <a:rPr lang="en-US" i="0" dirty="0" smtClean="0"/>
            </a:br>
            <a:r>
              <a:rPr lang="en-US" i="0" dirty="0" smtClean="0"/>
              <a:t>(PERSMAR)</a:t>
            </a:r>
            <a:endParaRPr lang="en-US" i="0" dirty="0"/>
          </a:p>
        </p:txBody>
      </p:sp>
      <p:sp>
        <p:nvSpPr>
          <p:cNvPr id="3" name="Rectangle 2"/>
          <p:cNvSpPr/>
          <p:nvPr/>
        </p:nvSpPr>
        <p:spPr>
          <a:xfrm>
            <a:off x="166255" y="1300164"/>
            <a:ext cx="8648700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REFERENCE:</a:t>
            </a:r>
            <a:endParaRPr lang="en-US" sz="2000" dirty="0"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1600" dirty="0" err="1" smtClean="0">
                <a:cs typeface="Courier New" pitchFamily="49" charset="0"/>
              </a:rPr>
              <a:t>COMFLTFORCOM</a:t>
            </a:r>
            <a:r>
              <a:rPr lang="en-US" sz="1600" dirty="0" smtClean="0">
                <a:cs typeface="Courier New" pitchFamily="49" charset="0"/>
              </a:rPr>
              <a:t>/</a:t>
            </a:r>
            <a:r>
              <a:rPr lang="en-US" sz="1600" dirty="0" err="1" smtClean="0">
                <a:cs typeface="Courier New" pitchFamily="49" charset="0"/>
              </a:rPr>
              <a:t>COMNAVPERSCOMINST</a:t>
            </a:r>
            <a:r>
              <a:rPr lang="en-US" sz="1600" dirty="0" smtClean="0">
                <a:cs typeface="Courier New" pitchFamily="49" charset="0"/>
              </a:rPr>
              <a:t> </a:t>
            </a:r>
            <a:r>
              <a:rPr lang="en-US" sz="1600" dirty="0" err="1" smtClean="0">
                <a:cs typeface="Courier New" pitchFamily="49" charset="0"/>
              </a:rPr>
              <a:t>1300.1A</a:t>
            </a:r>
            <a:endParaRPr lang="en-US" sz="1600" dirty="0" smtClean="0">
              <a:cs typeface="Courier New" pitchFamily="49" charset="0"/>
            </a:endParaRPr>
          </a:p>
          <a:p>
            <a:pPr lvl="1">
              <a:spcBef>
                <a:spcPct val="20000"/>
              </a:spcBef>
            </a:pPr>
            <a:endParaRPr lang="en-US" sz="2000" dirty="0"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Courier New" pitchFamily="49" charset="0"/>
              </a:rPr>
              <a:t>PURPOSE:   </a:t>
            </a:r>
            <a:r>
              <a:rPr lang="en-US" sz="1600" dirty="0"/>
              <a:t>To enhance the enlisted personnel readiness of deploying </a:t>
            </a:r>
            <a:r>
              <a:rPr lang="en-US" sz="1600" dirty="0" smtClean="0"/>
              <a:t>commands </a:t>
            </a:r>
            <a:r>
              <a:rPr lang="en-US" sz="1600" dirty="0"/>
              <a:t>and to keep the operational and administrative commanders advised of manning shortfalls and actions being taken to resolve them</a:t>
            </a:r>
            <a:r>
              <a:rPr lang="en-US" sz="1600" dirty="0" smtClean="0"/>
              <a:t>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PROCESS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>
                <a:cs typeface="Courier New" pitchFamily="49" charset="0"/>
              </a:rPr>
              <a:t>Required for all mobile operating forces under COMUSFLTFORCOM scheduled for a deployment of 120 days or more.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Courier New" pitchFamily="49" charset="0"/>
              </a:rPr>
              <a:t>Formalizes </a:t>
            </a:r>
            <a:r>
              <a:rPr lang="en-US" sz="1600" dirty="0">
                <a:cs typeface="Courier New" pitchFamily="49" charset="0"/>
              </a:rPr>
              <a:t>the lines of communication between the Manning Control Authority (MCA), Fleet Readiness Integrators (FRI), Type Commanders (TYCOM) and Navy Personnel Command (NPC PERS-4013).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Courier New" pitchFamily="49" charset="0"/>
              </a:rPr>
              <a:t>Accurate </a:t>
            </a:r>
            <a:r>
              <a:rPr lang="en-US" sz="1600" dirty="0">
                <a:cs typeface="Courier New" pitchFamily="49" charset="0"/>
              </a:rPr>
              <a:t>and timely submission i</a:t>
            </a:r>
            <a:r>
              <a:rPr lang="en-US" sz="1600" dirty="0"/>
              <a:t>mproves the accuracy of MNA alignments and provides input for deployment manning.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Ensures </a:t>
            </a:r>
            <a:r>
              <a:rPr lang="en-US" sz="1600" dirty="0"/>
              <a:t>accurate billets generate for the command.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072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6" y="0"/>
            <a:ext cx="9033164" cy="1166813"/>
          </a:xfrm>
        </p:spPr>
        <p:txBody>
          <a:bodyPr/>
          <a:lstStyle/>
          <a:p>
            <a:pPr algn="ctr"/>
            <a:r>
              <a:rPr lang="en-US" i="0" dirty="0" smtClean="0"/>
              <a:t>TIMELINE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47681-F9D9-4FD0-8D3E-AFC1B1B819F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9243" y="1247776"/>
            <a:ext cx="866775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PERSMARs will be submitted at the 12 and 6 month point prior to when a command is scheduled to deploy.</a:t>
            </a:r>
            <a:endParaRPr lang="en-US" sz="20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TYCOMS require </a:t>
            </a:r>
            <a:r>
              <a:rPr lang="en-US" sz="2000" dirty="0">
                <a:cs typeface="Courier New" pitchFamily="49" charset="0"/>
              </a:rPr>
              <a:t>submission of a modified PERSMAR </a:t>
            </a:r>
            <a:r>
              <a:rPr lang="en-US" sz="2000" dirty="0" smtClean="0">
                <a:cs typeface="Courier New" pitchFamily="49" charset="0"/>
              </a:rPr>
              <a:t>in October from aviation </a:t>
            </a:r>
            <a:r>
              <a:rPr lang="en-US" sz="2000" dirty="0">
                <a:cs typeface="Courier New" pitchFamily="49" charset="0"/>
              </a:rPr>
              <a:t>squadrons, </a:t>
            </a:r>
            <a:r>
              <a:rPr lang="en-US" sz="2000" dirty="0" smtClean="0">
                <a:cs typeface="Courier New" pitchFamily="49" charset="0"/>
              </a:rPr>
              <a:t>ships, or other commands that are homeported overseas, permanently deployed or employ a detachment of concept operations.</a:t>
            </a:r>
          </a:p>
          <a:p>
            <a:pPr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SEAOPDET is required to submit annually in January.</a:t>
            </a:r>
          </a:p>
          <a:p>
            <a:pPr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HSC/HM/HSM/HSL/VPU/VQ/VANOPDET are required to submit semi-annually in January and June.</a:t>
            </a:r>
          </a:p>
          <a:p>
            <a:pPr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Overseas Expeditionary Units (</a:t>
            </a:r>
            <a:r>
              <a:rPr lang="en-US" sz="2000" dirty="0" err="1" smtClean="0">
                <a:cs typeface="Courier New" pitchFamily="49" charset="0"/>
              </a:rPr>
              <a:t>Det</a:t>
            </a:r>
            <a:r>
              <a:rPr lang="en-US" sz="2000" dirty="0" smtClean="0">
                <a:cs typeface="Courier New" pitchFamily="49" charset="0"/>
              </a:rPr>
              <a:t>, Platoon, Company, Team </a:t>
            </a:r>
            <a:r>
              <a:rPr lang="en-US" sz="2000" dirty="0" err="1" smtClean="0">
                <a:cs typeface="Courier New" pitchFamily="49" charset="0"/>
              </a:rPr>
              <a:t>Deployers</a:t>
            </a:r>
            <a:r>
              <a:rPr lang="en-US" sz="2000" dirty="0" smtClean="0">
                <a:cs typeface="Courier New" pitchFamily="49" charset="0"/>
              </a:rPr>
              <a:t>) are to be submitted semi-annually.</a:t>
            </a:r>
          </a:p>
          <a:p>
            <a:pPr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Conus Expeditionary Units (</a:t>
            </a:r>
            <a:r>
              <a:rPr lang="en-US" sz="2000" dirty="0" err="1" smtClean="0">
                <a:cs typeface="Courier New" pitchFamily="49" charset="0"/>
              </a:rPr>
              <a:t>Det</a:t>
            </a:r>
            <a:r>
              <a:rPr lang="en-US" sz="2000" dirty="0" smtClean="0">
                <a:cs typeface="Courier New" pitchFamily="49" charset="0"/>
              </a:rPr>
              <a:t>, Platoon, Company, Team </a:t>
            </a:r>
            <a:r>
              <a:rPr lang="en-US" sz="2000" dirty="0" err="1" smtClean="0">
                <a:cs typeface="Courier New" pitchFamily="49" charset="0"/>
              </a:rPr>
              <a:t>Deployers</a:t>
            </a:r>
            <a:r>
              <a:rPr lang="en-US" sz="2000" dirty="0" smtClean="0">
                <a:cs typeface="Courier New" pitchFamily="49" charset="0"/>
              </a:rPr>
              <a:t>) are submitted annually.</a:t>
            </a:r>
            <a:endParaRPr lang="en-US" sz="20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0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6813"/>
          </a:xfrm>
        </p:spPr>
        <p:txBody>
          <a:bodyPr/>
          <a:lstStyle/>
          <a:p>
            <a:pPr algn="ctr"/>
            <a:r>
              <a:rPr lang="en-US" i="0" dirty="0" smtClean="0"/>
              <a:t>INITIAL PERSMAR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47681-F9D9-4FD0-8D3E-AFC1B1B819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23838" y="1234124"/>
            <a:ext cx="8696324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Provides month/year of deployment or detachments for next 6 or 12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Corrective actions on expired prospective gains and losses (PGs and PLs)</a:t>
            </a:r>
            <a:endParaRPr lang="en-US" sz="2000" dirty="0">
              <a:cs typeface="Courier New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Intentions of personnel with EAOS between 2 months prior to and 2 months after deployment (i.e. separating/undecided/reenlist/extend)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>
                <a:uFillTx/>
              </a:defRPr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cs typeface="Courier New" pitchFamily="49" charset="0"/>
              </a:rPr>
              <a:t>PRD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cs typeface="Courier New" pitchFamily="49" charset="0"/>
              </a:rPr>
              <a:t>adjusted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cs typeface="Courier New" pitchFamily="49" charset="0"/>
              </a:rPr>
              <a:t>to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cs typeface="Courier New" pitchFamily="49" charset="0"/>
              </a:rPr>
              <a:t>EAOS if </a:t>
            </a:r>
            <a:r>
              <a:rPr lang="en-US" sz="1600" dirty="0" smtClean="0">
                <a:cs typeface="Courier New" pitchFamily="49" charset="0"/>
              </a:rPr>
              <a:t>a Sailor intends to separate at EAOS and CWAY quota reflects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cs typeface="Courier New" pitchFamily="49" charset="0"/>
              </a:rPr>
              <a:t>DFI / FSP / VSP / ESP / RIR / RCV /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cs typeface="Courier New" pitchFamily="49" charset="0"/>
              </a:rPr>
              <a:t>RSP / ITS. </a:t>
            </a:r>
          </a:p>
          <a:p>
            <a:pPr lvl="1">
              <a:defRPr>
                <a:uFillTx/>
              </a:defRPr>
            </a:pPr>
            <a:endParaRPr lang="en-US" sz="800" dirty="0" smtClean="0">
              <a:solidFill>
                <a:schemeClr val="tx2">
                  <a:lumMod val="50000"/>
                </a:schemeClr>
              </a:solidFill>
              <a:cs typeface="Courier New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Request PRD adjustment if less than PST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Courier New" pitchFamily="49" charset="0"/>
              </a:rPr>
              <a:t>Refer to NAVADMIN 274/19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Identify personnel with incorrect PRDs but are </a:t>
            </a:r>
            <a:r>
              <a:rPr lang="en-US" sz="2000" dirty="0" smtClean="0">
                <a:solidFill>
                  <a:srgbClr val="FF0000"/>
                </a:solidFill>
                <a:cs typeface="Courier New" pitchFamily="49" charset="0"/>
              </a:rPr>
              <a:t>NOT</a:t>
            </a:r>
            <a:r>
              <a:rPr lang="en-US" sz="2000" dirty="0" smtClean="0">
                <a:cs typeface="Courier New" pitchFamily="49" charset="0"/>
              </a:rPr>
              <a:t> recommended for PRD adjustment and provide justification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Review NEC inventory and DNEC assignments and recommend DNEC 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 smtClean="0">
              <a:cs typeface="Courier New" pitchFamily="49" charset="0"/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  <a:cs typeface="Courier New" pitchFamily="49" charset="0"/>
              </a:rPr>
              <a:t>Do not include any portion of SSNs in message</a:t>
            </a:r>
            <a:endParaRPr lang="en-US" sz="2000" dirty="0">
              <a:solidFill>
                <a:srgbClr val="FF0000"/>
              </a:solidFill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3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51636" cy="1166813"/>
          </a:xfrm>
        </p:spPr>
        <p:txBody>
          <a:bodyPr/>
          <a:lstStyle/>
          <a:p>
            <a:pPr algn="ctr"/>
            <a:r>
              <a:rPr lang="en-US" i="0" dirty="0" smtClean="0"/>
              <a:t>INITIAL PERSMAR CONT.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47681-F9D9-4FD0-8D3E-AFC1B1B819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96333" y="1312595"/>
            <a:ext cx="8686800" cy="5650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List changes to NEC requirements due to installation/removal of equipment onboard</a:t>
            </a:r>
            <a:endParaRPr lang="en-US" sz="800" dirty="0" smtClean="0">
              <a:cs typeface="Courier New" pitchFamily="49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Courier New" pitchFamily="49" charset="0"/>
              </a:rPr>
              <a:t>AMD change request must be submitted to revise personnel and/or NEC requirements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List of NEC shortages and action to alleviate NEC shortages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Sailor(s) recommended for a Leadership Flag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Validate command berthing numbers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Arial" panose="020B0604020202020204" pitchFamily="34" charset="0"/>
              </a:rPr>
              <a:t>CVNs report air wing and embarked staff accommodations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Arial" panose="020B0604020202020204" pitchFamily="34" charset="0"/>
              </a:rPr>
              <a:t>All others report ship’s company only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Arial" panose="020B0604020202020204" pitchFamily="34" charset="0"/>
              </a:rPr>
              <a:t>Amphibious commands will NOT report surge capacity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Courier New" pitchFamily="49" charset="0"/>
              </a:rPr>
              <a:t>Berthing numbers will be forwarded to TYCOM for validation.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1400" dirty="0"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1400" dirty="0" smtClean="0"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1400" dirty="0">
              <a:cs typeface="Courier New" pitchFamily="49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FF0000"/>
              </a:solidFill>
              <a:cs typeface="Courier New" pitchFamily="49" charset="0"/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  <a:cs typeface="Courier New" pitchFamily="49" charset="0"/>
              </a:rPr>
              <a:t>Do </a:t>
            </a:r>
            <a:r>
              <a:rPr lang="en-US" sz="2000" dirty="0">
                <a:solidFill>
                  <a:srgbClr val="FF0000"/>
                </a:solidFill>
                <a:cs typeface="Courier New" pitchFamily="49" charset="0"/>
              </a:rPr>
              <a:t>not include any portion of SSNs in message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55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" y="0"/>
            <a:ext cx="9060873" cy="1166813"/>
          </a:xfrm>
        </p:spPr>
        <p:txBody>
          <a:bodyPr/>
          <a:lstStyle/>
          <a:p>
            <a:pPr algn="ctr"/>
            <a:r>
              <a:rPr lang="en-US" i="0" dirty="0" smtClean="0"/>
              <a:t>INITIAL PERSMAR RESPONSE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47681-F9D9-4FD0-8D3E-AFC1B1B819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74926" y="1262063"/>
            <a:ext cx="8677274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Responses should be received via message within 20 days</a:t>
            </a:r>
            <a:endParaRPr lang="en-US" sz="2000" dirty="0">
              <a:cs typeface="Courier New" pitchFamily="49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Courier New" pitchFamily="49" charset="0"/>
              </a:rPr>
              <a:t> 25 working days for CVNs</a:t>
            </a:r>
            <a:endParaRPr lang="en-US" sz="16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All information provided will be reviewed and updated, as applicable. </a:t>
            </a:r>
          </a:p>
          <a:p>
            <a:pPr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PERS-4013 will respond to </a:t>
            </a:r>
            <a:r>
              <a:rPr lang="en-US" sz="2000" dirty="0" smtClean="0">
                <a:solidFill>
                  <a:srgbClr val="FF3300"/>
                </a:solidFill>
                <a:cs typeface="Courier New" pitchFamily="49" charset="0"/>
              </a:rPr>
              <a:t>ALL</a:t>
            </a:r>
            <a:r>
              <a:rPr lang="en-US" sz="2000" dirty="0" smtClean="0">
                <a:cs typeface="Courier New" pitchFamily="49" charset="0"/>
              </a:rPr>
              <a:t> actions addressed in the message and provide recommendations or other comments, as appropriate</a:t>
            </a:r>
            <a:endParaRPr lang="en-US" sz="20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000" b="1" dirty="0"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06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27" y="0"/>
            <a:ext cx="8959273" cy="1166813"/>
          </a:xfrm>
        </p:spPr>
        <p:txBody>
          <a:bodyPr/>
          <a:lstStyle/>
          <a:p>
            <a:pPr algn="ctr"/>
            <a:r>
              <a:rPr lang="en-US" i="0" dirty="0" smtClean="0"/>
              <a:t>PERSMAR SITREP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47681-F9D9-4FD0-8D3E-AFC1B1B819F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60927" y="1243013"/>
            <a:ext cx="8626764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Identify personnel shortages below BA by rate or NEC that are </a:t>
            </a:r>
            <a:r>
              <a:rPr lang="en-US" sz="2000" dirty="0" smtClean="0">
                <a:solidFill>
                  <a:srgbClr val="0000FF"/>
                </a:solidFill>
                <a:cs typeface="Courier New" pitchFamily="49" charset="0"/>
              </a:rPr>
              <a:t>CRITICAL </a:t>
            </a:r>
            <a:r>
              <a:rPr lang="en-US" sz="2000" dirty="0" smtClean="0">
                <a:cs typeface="Courier New" pitchFamily="49" charset="0"/>
              </a:rPr>
              <a:t>to deployment</a:t>
            </a:r>
          </a:p>
          <a:p>
            <a:pPr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Status of actions to alleviate NEC shortages </a:t>
            </a:r>
            <a:endParaRPr lang="en-US" sz="2000" dirty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8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Recommended DNEC changes </a:t>
            </a:r>
          </a:p>
          <a:p>
            <a:pPr>
              <a:buFontTx/>
              <a:buChar char="-"/>
            </a:pPr>
            <a:endParaRPr lang="en-US" sz="8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Request </a:t>
            </a:r>
            <a:r>
              <a:rPr lang="en-US" sz="2000" dirty="0">
                <a:cs typeface="Courier New" pitchFamily="49" charset="0"/>
              </a:rPr>
              <a:t>PRD adjustment </a:t>
            </a:r>
            <a:r>
              <a:rPr lang="en-US" sz="2000" dirty="0" smtClean="0">
                <a:cs typeface="Courier New" pitchFamily="49" charset="0"/>
              </a:rPr>
              <a:t>if incorrect due PST or to coincide with SEAOS. </a:t>
            </a:r>
            <a:endParaRPr lang="en-US" sz="2000" dirty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Identify personnel being processed for ADSEP.  </a:t>
            </a:r>
          </a:p>
          <a:p>
            <a:pPr marL="285750" indent="-285750"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cs typeface="Courier New" pitchFamily="49" charset="0"/>
              </a:rPr>
              <a:t>Identify personnel being </a:t>
            </a:r>
            <a:r>
              <a:rPr lang="en-US" sz="2000" u="sng" dirty="0">
                <a:solidFill>
                  <a:srgbClr val="0000FF"/>
                </a:solidFill>
                <a:cs typeface="Courier New" pitchFamily="49" charset="0"/>
              </a:rPr>
              <a:t>CONSIDERED</a:t>
            </a:r>
            <a:r>
              <a:rPr lang="en-US" sz="2000" dirty="0">
                <a:cs typeface="Courier New" pitchFamily="49" charset="0"/>
              </a:rPr>
              <a:t> for OPHOLD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Courier New" pitchFamily="49" charset="0"/>
              </a:rPr>
              <a:t>Individual OPHOLD must </a:t>
            </a:r>
            <a:r>
              <a:rPr lang="en-US" sz="1600" dirty="0" smtClean="0">
                <a:solidFill>
                  <a:srgbClr val="FF0000"/>
                </a:solidFill>
                <a:cs typeface="Courier New" pitchFamily="49" charset="0"/>
              </a:rPr>
              <a:t>STILL</a:t>
            </a:r>
            <a:r>
              <a:rPr lang="en-US" sz="1600" dirty="0" smtClean="0">
                <a:cs typeface="Courier New" pitchFamily="49" charset="0"/>
              </a:rPr>
              <a:t> be submitted per </a:t>
            </a:r>
            <a:r>
              <a:rPr lang="en-US" sz="1600" dirty="0">
                <a:cs typeface="Courier New" pitchFamily="49" charset="0"/>
              </a:rPr>
              <a:t>MILPERSMAN 1306-120 </a:t>
            </a:r>
            <a:endParaRPr lang="en-US" sz="1600" dirty="0" smtClean="0">
              <a:cs typeface="Courier New" pitchFamily="49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400" dirty="0">
              <a:cs typeface="Courier New" pitchFamily="49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400" dirty="0">
              <a:cs typeface="Courier New" pitchFamily="49" charset="0"/>
            </a:endParaRPr>
          </a:p>
          <a:p>
            <a:pPr marL="742950" lvl="1" indent="-285750">
              <a:buFontTx/>
              <a:buChar char="-"/>
            </a:pPr>
            <a:endParaRPr lang="en-US" sz="2000" dirty="0">
              <a:cs typeface="Courier New" pitchFamily="49" charset="0"/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  <a:cs typeface="Courier New" pitchFamily="49" charset="0"/>
              </a:rPr>
              <a:t>Do </a:t>
            </a:r>
            <a:r>
              <a:rPr lang="en-US" sz="2000" dirty="0">
                <a:solidFill>
                  <a:srgbClr val="FF0000"/>
                </a:solidFill>
                <a:cs typeface="Courier New" pitchFamily="49" charset="0"/>
              </a:rPr>
              <a:t>not include any portion of SSNs in </a:t>
            </a:r>
            <a:r>
              <a:rPr lang="en-US" sz="2000" dirty="0" smtClean="0">
                <a:solidFill>
                  <a:srgbClr val="FF0000"/>
                </a:solidFill>
                <a:cs typeface="Courier New" pitchFamily="49" charset="0"/>
              </a:rPr>
              <a:t>message</a:t>
            </a:r>
            <a:endParaRPr lang="en-US" sz="2000" dirty="0">
              <a:solidFill>
                <a:srgbClr val="FF0000"/>
              </a:solidFill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699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909" y="0"/>
            <a:ext cx="8752223" cy="1166813"/>
          </a:xfrm>
        </p:spPr>
        <p:txBody>
          <a:bodyPr/>
          <a:lstStyle/>
          <a:p>
            <a:pPr algn="ctr"/>
            <a:r>
              <a:rPr lang="en-US" i="0" dirty="0"/>
              <a:t>PERSMAR </a:t>
            </a:r>
            <a:r>
              <a:rPr lang="en-US" i="0" dirty="0" smtClean="0"/>
              <a:t>SITREP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47681-F9D9-4FD0-8D3E-AFC1B1B819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0909" y="1254662"/>
            <a:ext cx="867496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Changes </a:t>
            </a:r>
            <a:r>
              <a:rPr lang="en-US" sz="2000" dirty="0">
                <a:cs typeface="Courier New" pitchFamily="49" charset="0"/>
              </a:rPr>
              <a:t>to near-term S</a:t>
            </a:r>
            <a:r>
              <a:rPr lang="en-US" sz="2000" dirty="0" smtClean="0">
                <a:cs typeface="Courier New" pitchFamily="49" charset="0"/>
              </a:rPr>
              <a:t>EAOS </a:t>
            </a:r>
            <a:r>
              <a:rPr lang="en-US" sz="2000" dirty="0">
                <a:cs typeface="Courier New" pitchFamily="49" charset="0"/>
              </a:rPr>
              <a:t>personnel and </a:t>
            </a:r>
            <a:r>
              <a:rPr lang="en-US" sz="2000" dirty="0" smtClean="0">
                <a:cs typeface="Courier New" pitchFamily="49" charset="0"/>
              </a:rPr>
              <a:t>PG’s/PL’s</a:t>
            </a:r>
          </a:p>
          <a:p>
            <a:pPr marL="285750" indent="-285750"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Summary </a:t>
            </a:r>
            <a:r>
              <a:rPr lang="en-US" sz="2000" dirty="0">
                <a:cs typeface="Courier New" pitchFamily="49" charset="0"/>
              </a:rPr>
              <a:t>of temporary personnel </a:t>
            </a:r>
            <a:r>
              <a:rPr lang="en-US" sz="2000" dirty="0" smtClean="0">
                <a:cs typeface="Courier New" pitchFamily="49" charset="0"/>
              </a:rPr>
              <a:t>onboard</a:t>
            </a:r>
          </a:p>
          <a:p>
            <a:pPr marL="285750" indent="-285750"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Include </a:t>
            </a:r>
            <a:r>
              <a:rPr lang="en-US" sz="2000" dirty="0">
                <a:cs typeface="Courier New" pitchFamily="49" charset="0"/>
              </a:rPr>
              <a:t>updated berthing information, including possible berthing </a:t>
            </a:r>
            <a:r>
              <a:rPr lang="en-US" sz="2000" dirty="0" smtClean="0">
                <a:cs typeface="Courier New" pitchFamily="49" charset="0"/>
              </a:rPr>
              <a:t>problems</a:t>
            </a:r>
          </a:p>
          <a:p>
            <a:pPr marL="285750" indent="-285750">
              <a:buFontTx/>
              <a:buChar char="-"/>
            </a:pPr>
            <a:endParaRPr lang="en-US" sz="8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cs typeface="Courier New" pitchFamily="49" charset="0"/>
              </a:rPr>
              <a:t>Status of each action listed in initial PERSMAR must be </a:t>
            </a:r>
            <a:r>
              <a:rPr lang="en-US" sz="2000" dirty="0" smtClean="0">
                <a:cs typeface="Courier New" pitchFamily="49" charset="0"/>
              </a:rPr>
              <a:t>included</a:t>
            </a:r>
          </a:p>
          <a:p>
            <a:pPr marL="285750" indent="-285750">
              <a:buFontTx/>
              <a:buChar char="-"/>
            </a:pPr>
            <a:endParaRPr lang="en-US" sz="2000" dirty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2000" dirty="0" smtClean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2000" dirty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2000" dirty="0" smtClean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2000" dirty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2000" dirty="0" smtClean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2000" dirty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2000" dirty="0" smtClean="0">
              <a:cs typeface="Courier New" pitchFamily="49" charset="0"/>
            </a:endParaRPr>
          </a:p>
          <a:p>
            <a:pPr marL="285750" indent="-285750">
              <a:buFontTx/>
              <a:buChar char="-"/>
            </a:pPr>
            <a:endParaRPr lang="en-US" sz="2000" dirty="0">
              <a:cs typeface="Courier New" pitchFamily="49" charset="0"/>
            </a:endParaRPr>
          </a:p>
          <a:p>
            <a:pPr algn="ctr"/>
            <a:r>
              <a:rPr lang="en-US" sz="2000" dirty="0">
                <a:solidFill>
                  <a:srgbClr val="FF0000"/>
                </a:solidFill>
                <a:cs typeface="Courier New" pitchFamily="49" charset="0"/>
              </a:rPr>
              <a:t>Do not include any portion of SSNs in message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b="1" dirty="0" smtClean="0">
              <a:latin typeface="Arial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223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1" y="64655"/>
            <a:ext cx="8779932" cy="1102158"/>
          </a:xfrm>
        </p:spPr>
        <p:txBody>
          <a:bodyPr/>
          <a:lstStyle/>
          <a:p>
            <a:pPr algn="ctr"/>
            <a:r>
              <a:rPr lang="en-US" i="0" dirty="0" smtClean="0"/>
              <a:t>PERSMAR SITREP RESPONSE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47681-F9D9-4FD0-8D3E-AFC1B1B819F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03201" y="1254125"/>
            <a:ext cx="8702674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PERS-4013 will attempt to locate fills for critical needs, but may require TYCOM action to execute</a:t>
            </a:r>
            <a:endParaRPr lang="en-US" sz="2000" dirty="0">
              <a:cs typeface="Courier New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Respond specifically to each query and/or comment</a:t>
            </a:r>
            <a:endParaRPr lang="en-US" sz="2000" dirty="0">
              <a:cs typeface="Courier New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Include additional comments as necessary</a:t>
            </a:r>
          </a:p>
          <a:p>
            <a:pPr marL="285750" indent="-285750">
              <a:buFontTx/>
              <a:buChar char="-"/>
            </a:pPr>
            <a:endParaRPr lang="en-US" sz="800" dirty="0">
              <a:cs typeface="Courier New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ourier New" pitchFamily="49" charset="0"/>
              </a:rPr>
              <a:t>Responses </a:t>
            </a:r>
            <a:r>
              <a:rPr lang="en-US" sz="2000" dirty="0">
                <a:cs typeface="Courier New" pitchFamily="49" charset="0"/>
              </a:rPr>
              <a:t>should be received via message within </a:t>
            </a:r>
            <a:r>
              <a:rPr lang="en-US" sz="2000" dirty="0" smtClean="0">
                <a:cs typeface="Courier New" pitchFamily="49" charset="0"/>
              </a:rPr>
              <a:t>15 </a:t>
            </a:r>
            <a:r>
              <a:rPr lang="en-US" sz="2000" dirty="0">
                <a:cs typeface="Courier New" pitchFamily="49" charset="0"/>
              </a:rPr>
              <a:t>days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 smtClean="0">
                <a:cs typeface="Courier New" pitchFamily="49" charset="0"/>
              </a:rPr>
              <a:t>20 </a:t>
            </a:r>
            <a:r>
              <a:rPr lang="en-US" sz="1600" dirty="0">
                <a:cs typeface="Courier New" pitchFamily="49" charset="0"/>
              </a:rPr>
              <a:t>working days for CVNs</a:t>
            </a:r>
          </a:p>
          <a:p>
            <a:pPr marL="1257300" lvl="2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b="1" dirty="0"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6805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A0EBDAAA155419E94FF70BDDA3F4A" ma:contentTypeVersion="2" ma:contentTypeDescription="Create a new document." ma:contentTypeScope="" ma:versionID="1306089787f286cb1f05b8b44272d10a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4AC723-6BEA-48FB-84E6-5B4E17607F96}"/>
</file>

<file path=customXml/itemProps2.xml><?xml version="1.0" encoding="utf-8"?>
<ds:datastoreItem xmlns:ds="http://schemas.openxmlformats.org/officeDocument/2006/customXml" ds:itemID="{73EE9C4F-C8A3-4177-97D3-2710E23AA9C0}"/>
</file>

<file path=customXml/itemProps3.xml><?xml version="1.0" encoding="utf-8"?>
<ds:datastoreItem xmlns:ds="http://schemas.openxmlformats.org/officeDocument/2006/customXml" ds:itemID="{E98099FA-3F74-4967-8F35-8FC02622274F}"/>
</file>

<file path=customXml/itemProps4.xml><?xml version="1.0" encoding="utf-8"?>
<ds:datastoreItem xmlns:ds="http://schemas.openxmlformats.org/officeDocument/2006/customXml" ds:itemID="{E254C41E-2DD3-4F41-B743-3BBEFE42B536}"/>
</file>

<file path=docProps/app.xml><?xml version="1.0" encoding="utf-8"?>
<Properties xmlns="http://schemas.openxmlformats.org/officeDocument/2006/extended-properties" xmlns:vt="http://schemas.openxmlformats.org/officeDocument/2006/docPropsVTypes">
  <TotalTime>6375</TotalTime>
  <Words>667</Words>
  <Application>Microsoft Office PowerPoint</Application>
  <PresentationFormat>On-screen Show (4:3)</PresentationFormat>
  <Paragraphs>133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Default Design</vt:lpstr>
      <vt:lpstr>PowerPoint Presentation</vt:lpstr>
      <vt:lpstr>Personnel Manning Report  (PERSMAR)</vt:lpstr>
      <vt:lpstr>TIMELINE</vt:lpstr>
      <vt:lpstr>INITIAL PERSMAR</vt:lpstr>
      <vt:lpstr>INITIAL PERSMAR CONT.</vt:lpstr>
      <vt:lpstr>INITIAL PERSMAR RESPONSE</vt:lpstr>
      <vt:lpstr>PERSMAR SITREP</vt:lpstr>
      <vt:lpstr>PERSMAR SITREP cont.</vt:lpstr>
      <vt:lpstr>PERSMAR SITREP RESPONSE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Transformation</dc:title>
  <dc:creator>Fleming, Heather M CTR BUPERS IMO (075)</dc:creator>
  <cp:lastModifiedBy>Weng, Leonard E CIV NPC, Pers-4013</cp:lastModifiedBy>
  <cp:revision>464</cp:revision>
  <cp:lastPrinted>2019-12-03T18:12:46Z</cp:lastPrinted>
  <dcterms:created xsi:type="dcterms:W3CDTF">2016-11-22T19:20:43Z</dcterms:created>
  <dcterms:modified xsi:type="dcterms:W3CDTF">2020-05-05T17:52:56Z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0x01010006AA0EBDAAA155419E94FF70BDDA3F4A</vt:lpwstr>
  </property>
  <property fmtid="{D5CDD505-2E9C-101B-9397-08002B2CF9AE}" pid="3" name="Order">
    <vt:r8>62900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